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</p:sldMasterIdLst>
  <p:notesMasterIdLst>
    <p:notesMasterId r:id="rId14"/>
  </p:notesMasterIdLst>
  <p:sldIdLst>
    <p:sldId id="317" r:id="rId4"/>
    <p:sldId id="323" r:id="rId5"/>
    <p:sldId id="278" r:id="rId6"/>
    <p:sldId id="318" r:id="rId7"/>
    <p:sldId id="319" r:id="rId8"/>
    <p:sldId id="320" r:id="rId9"/>
    <p:sldId id="264" r:id="rId10"/>
    <p:sldId id="259" r:id="rId11"/>
    <p:sldId id="321" r:id="rId12"/>
    <p:sldId id="322" r:id="rId13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559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1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0FFD-15D7-41C5-9E1A-D4FACC3A4121}" type="datetimeFigureOut">
              <a:rPr lang="fr-FR" smtClean="0"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73C4-9314-468C-A227-C32968DC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D3F88-1F79-4D21-997F-E0826CBF2DAF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30DE2-81CB-42D3-82D4-6614132553F9}" type="slidenum">
              <a:rPr lang="fr-FR" smtClean="0">
                <a:latin typeface="Times New Roman" pitchFamily="18" charset="0"/>
              </a:rPr>
              <a:pPr/>
              <a:t>10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303E-A98B-41E3-A515-982D5425F08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86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E4CEC-AC83-4FB1-85E1-F5F18593AC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719CB-172F-4A83-B5B6-479FDD7AEB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40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4ACE-E340-4F6D-85D7-1B4D874255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727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1D27D-BEE6-4978-9792-EC3225865C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12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EAAC8-058F-472F-9061-2407F8B8E5B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0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7EFCC-7BBF-48F8-881B-2E1683B1D26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1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2E881-2711-42AF-9481-A81081B3D5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92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B8686C63-D49E-420C-AA8B-BE7500686F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12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F1C0-EADD-4DBE-879B-C518A6D8260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423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1BB5F-0FD4-43DA-8C90-72A20E18397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4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BEA3455F-1706-454F-B217-388991337089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19/09/2023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56D2842-13D5-48F4-BB98-45BA7375590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/>
          </p:nvPr>
        </p:nvSpPr>
        <p:spPr>
          <a:xfrm>
            <a:off x="685800" y="6412320"/>
            <a:ext cx="411444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A8244AA4-34B1-46D5-AD28-D63D450EEDFE}" type="datetime">
              <a:rPr lang="fr-FR" sz="950" b="0" strike="noStrike" spc="-1">
                <a:solidFill>
                  <a:srgbClr val="000000">
                    <a:alpha val="80000"/>
                  </a:srgbClr>
                </a:solidFill>
                <a:latin typeface="Calibri Light"/>
              </a:rPr>
              <a:t>19/09/2023</a:t>
            </a:fld>
            <a:endParaRPr lang="fr-FR" sz="950" b="0" strike="noStrike" spc="-1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/>
          </p:nvPr>
        </p:nvSpPr>
        <p:spPr>
          <a:xfrm>
            <a:off x="685800" y="6554520"/>
            <a:ext cx="502884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8763840" y="5876280"/>
            <a:ext cx="2925720" cy="1396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83E8DA1-CBE2-4FFB-8D9F-6E5E95814432}" type="slidenum">
              <a:rPr lang="fr-FR" sz="10300" b="0" strike="noStrike" spc="-1">
                <a:solidFill>
                  <a:srgbClr val="50B4C8">
                    <a:alpha val="25000"/>
                  </a:srgbClr>
                </a:solidFill>
                <a:latin typeface="Calibri Light"/>
              </a:rPr>
              <a:t>‹N°›</a:t>
            </a:fld>
            <a:endParaRPr lang="fr-FR" sz="10300" b="0" strike="noStrike" spc="-1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 Light"/>
              </a:rPr>
              <a:t>Cliquez pour éditer le format du texte-titre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262626"/>
                </a:solidFill>
                <a:latin typeface="Calibri Light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i="1" strike="noStrike" spc="-1">
                <a:solidFill>
                  <a:srgbClr val="262626"/>
                </a:solidFill>
                <a:latin typeface="Calibri Light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262626"/>
                </a:solidFill>
                <a:latin typeface="Calibri Light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262626"/>
                </a:solidFill>
                <a:latin typeface="Calibri Light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262626"/>
                </a:solidFill>
                <a:latin typeface="Calibri Light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262626"/>
                </a:solidFill>
                <a:latin typeface="Calibri Light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262626"/>
                </a:solidFill>
                <a:latin typeface="Calibri Light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F98D0F-37D8-4A8E-A33B-B2BE5B0400C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805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accueillons :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168 élèves de 6</a:t>
            </a:r>
            <a:r>
              <a:rPr lang="fr-FR" baseline="30000" dirty="0"/>
              <a:t>ième</a:t>
            </a:r>
            <a:endParaRPr lang="fr-FR" dirty="0"/>
          </a:p>
          <a:p>
            <a:r>
              <a:rPr lang="fr-FR" dirty="0"/>
              <a:t>168 élèves de 5</a:t>
            </a:r>
            <a:r>
              <a:rPr lang="fr-FR" baseline="30000" dirty="0"/>
              <a:t>ième</a:t>
            </a:r>
            <a:endParaRPr lang="fr-FR" dirty="0"/>
          </a:p>
          <a:p>
            <a:r>
              <a:rPr lang="fr-FR" dirty="0"/>
              <a:t>172 élèves de 4</a:t>
            </a:r>
            <a:r>
              <a:rPr lang="fr-FR" baseline="30000" dirty="0"/>
              <a:t>ième</a:t>
            </a:r>
            <a:endParaRPr lang="fr-FR" dirty="0"/>
          </a:p>
          <a:p>
            <a:r>
              <a:rPr lang="fr-FR" sz="2200" dirty="0"/>
              <a:t>157 élèves de 3</a:t>
            </a:r>
            <a:r>
              <a:rPr lang="fr-FR" sz="2200" baseline="30000" dirty="0"/>
              <a:t>ième</a:t>
            </a:r>
            <a:endParaRPr lang="fr-FR" sz="2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Dont :</a:t>
            </a:r>
          </a:p>
          <a:p>
            <a:pPr marL="0" indent="0">
              <a:buNone/>
            </a:pPr>
            <a:r>
              <a:rPr lang="fr-FR" dirty="0"/>
              <a:t>- 12 élèves qui sont soutenus dans le dispositif ULIS</a:t>
            </a:r>
          </a:p>
          <a:p>
            <a:r>
              <a:rPr lang="fr-FR" dirty="0"/>
              <a:t>4 élèves dans le dispositif UPE2A</a:t>
            </a:r>
          </a:p>
          <a:p>
            <a:endParaRPr lang="fr-FR" dirty="0"/>
          </a:p>
          <a:p>
            <a:r>
              <a:rPr lang="fr-FR" dirty="0"/>
              <a:t>32 classes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744072" y="476672"/>
            <a:ext cx="3610744" cy="597666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50   professeurs</a:t>
            </a:r>
          </a:p>
          <a:p>
            <a:r>
              <a:rPr lang="fr-FR" dirty="0"/>
              <a:t>2 professeurs</a:t>
            </a:r>
          </a:p>
          <a:p>
            <a:pPr marL="0" indent="0">
              <a:buNone/>
            </a:pPr>
            <a:r>
              <a:rPr lang="fr-FR" dirty="0"/>
              <a:t>documentaliste</a:t>
            </a:r>
          </a:p>
          <a:p>
            <a:r>
              <a:rPr lang="fr-FR" dirty="0"/>
              <a:t>2 assistants de vie scolaire</a:t>
            </a:r>
          </a:p>
          <a:p>
            <a:r>
              <a:rPr lang="fr-FR" dirty="0"/>
              <a:t>2 CPE et 12 assistants d’éducation</a:t>
            </a:r>
          </a:p>
          <a:p>
            <a:r>
              <a:rPr lang="fr-FR" dirty="0"/>
              <a:t>1 infirmière</a:t>
            </a:r>
          </a:p>
          <a:p>
            <a:r>
              <a:rPr lang="fr-FR" dirty="0"/>
              <a:t>1 assistante sociale</a:t>
            </a:r>
          </a:p>
          <a:p>
            <a:r>
              <a:rPr lang="fr-FR" dirty="0"/>
              <a:t>1 psychologue de l’Education nationale</a:t>
            </a:r>
          </a:p>
          <a:p>
            <a:r>
              <a:rPr lang="fr-FR" dirty="0"/>
              <a:t>2 secrétaires</a:t>
            </a:r>
          </a:p>
          <a:p>
            <a:r>
              <a:rPr lang="fr-FR" dirty="0"/>
              <a:t>2 cuisiniers</a:t>
            </a:r>
          </a:p>
          <a:p>
            <a:r>
              <a:rPr lang="fr-FR" dirty="0"/>
              <a:t> 8 agents du département</a:t>
            </a:r>
          </a:p>
          <a:p>
            <a:r>
              <a:rPr lang="fr-FR" dirty="0"/>
              <a:t>1 gestionnaire et 2 personnels de direction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Vivre une scolarité épanouissante</a:t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 et ambitieuse</a:t>
            </a:r>
            <a:endParaRPr lang="fr-FR" sz="40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4" name="Image 3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2384" y="4992662"/>
            <a:ext cx="1115616" cy="1548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BA542F-CB75-61B5-4139-63B437F7462C}"/>
              </a:ext>
            </a:extLst>
          </p:cNvPr>
          <p:cNvSpPr/>
          <p:nvPr/>
        </p:nvSpPr>
        <p:spPr>
          <a:xfrm>
            <a:off x="2135560" y="2132856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Devoirs faits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D4488-7D0D-C360-4127-01AAC78A2440}"/>
              </a:ext>
            </a:extLst>
          </p:cNvPr>
          <p:cNvSpPr/>
          <p:nvPr/>
        </p:nvSpPr>
        <p:spPr>
          <a:xfrm>
            <a:off x="5448920" y="2021463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Stages de réussite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7D347-98FA-2FA2-0F6E-1B75A4843DC2}"/>
              </a:ext>
            </a:extLst>
          </p:cNvPr>
          <p:cNvSpPr/>
          <p:nvPr/>
        </p:nvSpPr>
        <p:spPr>
          <a:xfrm>
            <a:off x="4583832" y="3212976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Vacances apprenantes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4309A-6B2E-00BC-5A8E-BE506751E1BA}"/>
              </a:ext>
            </a:extLst>
          </p:cNvPr>
          <p:cNvSpPr/>
          <p:nvPr/>
        </p:nvSpPr>
        <p:spPr>
          <a:xfrm>
            <a:off x="7680176" y="2918098"/>
            <a:ext cx="2448272" cy="72692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Clubs, fablab, théâtre…..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ABC9D1-892A-7BC0-9FE3-DE9C25CD2ACF}"/>
              </a:ext>
            </a:extLst>
          </p:cNvPr>
          <p:cNvSpPr/>
          <p:nvPr/>
        </p:nvSpPr>
        <p:spPr>
          <a:xfrm>
            <a:off x="1847528" y="4587974"/>
            <a:ext cx="2952328" cy="91559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Engagement citoyen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6960D-2C6D-71F4-A19F-9B85D050DC1F}"/>
              </a:ext>
            </a:extLst>
          </p:cNvPr>
          <p:cNvSpPr/>
          <p:nvPr/>
        </p:nvSpPr>
        <p:spPr>
          <a:xfrm>
            <a:off x="5429488" y="4275175"/>
            <a:ext cx="2304256" cy="100811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Association sportive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8CC832-D667-F603-E4AB-87A1E528FF41}"/>
              </a:ext>
            </a:extLst>
          </p:cNvPr>
          <p:cNvSpPr/>
          <p:nvPr/>
        </p:nvSpPr>
        <p:spPr>
          <a:xfrm>
            <a:off x="8400256" y="4005064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Cogni</a:t>
            </a:r>
            <a:r>
              <a:rPr lang="fr-FR" dirty="0"/>
              <a:t> class’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D3FFEE-6616-B731-C87A-4C628F149834}"/>
              </a:ext>
            </a:extLst>
          </p:cNvPr>
          <p:cNvSpPr/>
          <p:nvPr/>
        </p:nvSpPr>
        <p:spPr>
          <a:xfrm>
            <a:off x="4223792" y="5553398"/>
            <a:ext cx="3096344" cy="11159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Unplugged</a:t>
            </a:r>
            <a:r>
              <a:rPr lang="fr-FR" dirty="0"/>
              <a:t>, travail des compétences psycho -sociales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3BB45A8-D578-9A92-02FE-3D159CFAC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20" y="5076564"/>
            <a:ext cx="2123728" cy="15927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D7206B-3BA2-5010-0D0F-D702BE3F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6" y="3083285"/>
            <a:ext cx="1800200" cy="13501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F2D5331-4800-65EA-CC56-DFBF8BEFD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1155554"/>
            <a:ext cx="2064445" cy="154833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4A74CD5-28BF-D3AE-A985-F16EDEF720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68" y="5658103"/>
            <a:ext cx="1535832" cy="11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rappels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 déplacer pour venir chercher son enfant en cours de journée, </a:t>
            </a:r>
          </a:p>
          <a:p>
            <a:r>
              <a:rPr lang="fr-FR" dirty="0" smtClean="0"/>
              <a:t>Créer et utiliser son compte </a:t>
            </a:r>
            <a:r>
              <a:rPr lang="fr-FR" dirty="0" err="1" smtClean="0"/>
              <a:t>Educonnect</a:t>
            </a:r>
            <a:r>
              <a:rPr lang="fr-FR" dirty="0" smtClean="0"/>
              <a:t> pour suivre la scolarité de son enfant</a:t>
            </a:r>
          </a:p>
          <a:p>
            <a:r>
              <a:rPr lang="fr-FR" dirty="0" smtClean="0"/>
              <a:t>Vérifier que le collège possède votre adresse mail car nous communiquons beaucoup avec les familles par mail</a:t>
            </a:r>
          </a:p>
          <a:p>
            <a:r>
              <a:rPr lang="fr-FR" dirty="0" smtClean="0"/>
              <a:t>Régulariser les absences, les retards et veiller çà ce que votre enfant parte de la maison à l’heure,</a:t>
            </a:r>
          </a:p>
          <a:p>
            <a:pPr marL="0" indent="0">
              <a:buNone/>
            </a:pPr>
            <a:r>
              <a:rPr lang="fr-FR" i="1" dirty="0" smtClean="0"/>
              <a:t>Etre à l’heure s’apprend.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6620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0335177-ED6F-BB91-4165-A97B01E0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7953"/>
            <a:ext cx="9144000" cy="67020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DA12B-127B-F8D8-9F85-FE2286D5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régulariser une absence?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80" y="1124744"/>
            <a:ext cx="8644841" cy="517616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032104" y="16288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stCxn id="16" idx="1"/>
          </p:cNvCxnSpPr>
          <p:nvPr/>
        </p:nvCxnSpPr>
        <p:spPr>
          <a:xfrm flipH="1">
            <a:off x="7392144" y="1628800"/>
            <a:ext cx="691088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83232" y="1444134"/>
            <a:ext cx="24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Cliquez sur vie scolaire</a:t>
            </a:r>
          </a:p>
        </p:txBody>
      </p:sp>
      <p:sp>
        <p:nvSpPr>
          <p:cNvPr id="18" name="Ellipse 17"/>
          <p:cNvSpPr/>
          <p:nvPr/>
        </p:nvSpPr>
        <p:spPr>
          <a:xfrm>
            <a:off x="2495600" y="1268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76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76674"/>
            <a:ext cx="8568952" cy="47046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6456040" y="1988840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608169" y="1804174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Cliquez sur Justifier</a:t>
            </a:r>
          </a:p>
        </p:txBody>
      </p:sp>
    </p:spTree>
    <p:extLst>
      <p:ext uri="{BB962C8B-B14F-4D97-AF65-F5344CB8AC3E}">
        <p14:creationId xmlns:p14="http://schemas.microsoft.com/office/powerpoint/2010/main" val="180473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749" r="43337" b="18811"/>
          <a:stretch/>
        </p:blipFill>
        <p:spPr>
          <a:xfrm>
            <a:off x="1775520" y="1412777"/>
            <a:ext cx="8388424" cy="4055331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6960096" y="3573016"/>
            <a:ext cx="13681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56011" y="33569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FF0000"/>
                </a:solidFill>
              </a:rPr>
              <a:t>Choisir la raison de l’absence</a:t>
            </a:r>
          </a:p>
          <a:p>
            <a:pPr algn="r"/>
            <a:r>
              <a:rPr lang="fr-FR" sz="2000" dirty="0">
                <a:solidFill>
                  <a:srgbClr val="FF0000"/>
                </a:solidFill>
              </a:rPr>
              <a:t>Puis valider</a:t>
            </a:r>
          </a:p>
        </p:txBody>
      </p:sp>
    </p:spTree>
    <p:extLst>
      <p:ext uri="{BB962C8B-B14F-4D97-AF65-F5344CB8AC3E}">
        <p14:creationId xmlns:p14="http://schemas.microsoft.com/office/powerpoint/2010/main" val="192309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4CBB9-5AB4-D55D-AA3F-FC761063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 du brevet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8F067-D84D-5AF0-630A-D736358C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9" y="1982812"/>
            <a:ext cx="5842438" cy="39015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E8A384-F7DE-C7B5-F480-5C61BC12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223" y="2080448"/>
            <a:ext cx="5842437" cy="38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Tableau 11"/>
          <p:cNvGraphicFramePr/>
          <p:nvPr>
            <p:extLst>
              <p:ext uri="{D42A27DB-BD31-4B8C-83A1-F6EECF244321}">
                <p14:modId xmlns:p14="http://schemas.microsoft.com/office/powerpoint/2010/main" val="3338563335"/>
              </p:ext>
            </p:extLst>
          </p:nvPr>
        </p:nvGraphicFramePr>
        <p:xfrm>
          <a:off x="299540" y="1006483"/>
          <a:ext cx="11858760" cy="5880960"/>
        </p:xfrm>
        <a:graphic>
          <a:graphicData uri="http://schemas.openxmlformats.org/drawingml/2006/table">
            <a:tbl>
              <a:tblPr/>
              <a:tblGrid>
                <a:gridCol w="13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8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Sept/</a:t>
                      </a:r>
                      <a:r>
                        <a:rPr lang="fr-FR" sz="1800" b="1" strike="noStrike" spc="-1" dirty="0" err="1">
                          <a:solidFill>
                            <a:srgbClr val="FFFFFF"/>
                          </a:solidFill>
                          <a:latin typeface="Calibri"/>
                        </a:rPr>
                        <a:t>oct</a:t>
                      </a: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Novembre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Décembre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Janvier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Février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Mars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Avril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Mai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Juin 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600" b="0" strike="noStrike" spc="-1">
                          <a:solidFill>
                            <a:srgbClr val="4472C4"/>
                          </a:solidFill>
                          <a:latin typeface="Calibri"/>
                        </a:rPr>
                        <a:t> </a:t>
                      </a:r>
                      <a:endParaRPr lang="fr-FR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2" name="Image 14"/>
          <p:cNvPicPr/>
          <p:nvPr/>
        </p:nvPicPr>
        <p:blipFill>
          <a:blip r:embed="rId2"/>
          <a:stretch/>
        </p:blipFill>
        <p:spPr>
          <a:xfrm>
            <a:off x="1846501" y="2965654"/>
            <a:ext cx="1126080" cy="725040"/>
          </a:xfrm>
          <a:prstGeom prst="rect">
            <a:avLst/>
          </a:prstGeom>
          <a:ln w="0">
            <a:noFill/>
          </a:ln>
        </p:spPr>
      </p:pic>
      <p:pic>
        <p:nvPicPr>
          <p:cNvPr id="193" name="Image 15"/>
          <p:cNvPicPr/>
          <p:nvPr/>
        </p:nvPicPr>
        <p:blipFill>
          <a:blip r:embed="rId3"/>
          <a:stretch/>
        </p:blipFill>
        <p:spPr>
          <a:xfrm>
            <a:off x="1808431" y="3875503"/>
            <a:ext cx="1101240" cy="766080"/>
          </a:xfrm>
          <a:prstGeom prst="rect">
            <a:avLst/>
          </a:prstGeom>
          <a:ln w="0">
            <a:noFill/>
          </a:ln>
        </p:spPr>
      </p:pic>
      <p:sp>
        <p:nvSpPr>
          <p:cNvPr id="194" name="Rectangle 21"/>
          <p:cNvSpPr/>
          <p:nvPr/>
        </p:nvSpPr>
        <p:spPr>
          <a:xfrm>
            <a:off x="5643360" y="233640"/>
            <a:ext cx="5180040" cy="369000"/>
          </a:xfrm>
          <a:prstGeom prst="rect">
            <a:avLst/>
          </a:prstGeom>
          <a:noFill/>
          <a:ln w="1905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0070C0"/>
                </a:solidFill>
                <a:latin typeface="Calibri"/>
              </a:rPr>
              <a:t>PORTES OUVERTES DES LYCEES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5" name="ZoneTexte 25"/>
          <p:cNvSpPr/>
          <p:nvPr/>
        </p:nvSpPr>
        <p:spPr>
          <a:xfrm>
            <a:off x="5604719" y="3857072"/>
            <a:ext cx="1217520" cy="829543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600" b="1" spc="-1" dirty="0">
                <a:solidFill>
                  <a:srgbClr val="0070C0"/>
                </a:solidFill>
                <a:latin typeface="Calibri"/>
              </a:rPr>
              <a:t>8 au 10 février : FORUM</a:t>
            </a:r>
            <a:endParaRPr lang="fr-FR" sz="1600" b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96" name="ZoneTexte 28"/>
          <p:cNvSpPr/>
          <p:nvPr/>
        </p:nvSpPr>
        <p:spPr>
          <a:xfrm>
            <a:off x="1775340" y="2283419"/>
            <a:ext cx="1243080" cy="583321"/>
          </a:xfrm>
          <a:prstGeom prst="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FF0000"/>
                </a:solidFill>
                <a:latin typeface="Calibri"/>
              </a:rPr>
              <a:t>Inscription DNB  et CFG</a:t>
            </a:r>
            <a:endParaRPr lang="fr-FR" sz="1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8" name="ZoneTexte 31"/>
          <p:cNvSpPr/>
          <p:nvPr/>
        </p:nvSpPr>
        <p:spPr>
          <a:xfrm>
            <a:off x="4284360" y="2860560"/>
            <a:ext cx="1217520" cy="1075764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0" strike="noStrike" spc="-1" dirty="0">
                <a:solidFill>
                  <a:srgbClr val="FF0000"/>
                </a:solidFill>
                <a:latin typeface="Calibri"/>
              </a:rPr>
              <a:t>11 et 12  janvier 24 : Ecrits blancs du DNB n°1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99" name="ZoneTexte 34"/>
          <p:cNvSpPr/>
          <p:nvPr/>
        </p:nvSpPr>
        <p:spPr>
          <a:xfrm>
            <a:off x="6959520" y="2714040"/>
            <a:ext cx="1110240" cy="952653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400" spc="-1" dirty="0">
                <a:solidFill>
                  <a:srgbClr val="0AA611"/>
                </a:solidFill>
                <a:latin typeface="Calibri"/>
              </a:rPr>
              <a:t>29 </a:t>
            </a:r>
            <a:r>
              <a:rPr lang="fr-FR" sz="1400" b="0" strike="noStrike" spc="-1" dirty="0">
                <a:solidFill>
                  <a:srgbClr val="0AA611"/>
                </a:solidFill>
                <a:latin typeface="Calibri"/>
              </a:rPr>
              <a:t>mars : Présentation des  sujets d’oraux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00" name="ZoneTexte 35"/>
          <p:cNvSpPr/>
          <p:nvPr/>
        </p:nvSpPr>
        <p:spPr>
          <a:xfrm>
            <a:off x="8258220" y="3272400"/>
            <a:ext cx="1217520" cy="1321985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spc="-1" dirty="0">
                <a:solidFill>
                  <a:srgbClr val="00B050"/>
                </a:solidFill>
                <a:latin typeface="Calibri"/>
              </a:rPr>
              <a:t>9</a:t>
            </a:r>
            <a:r>
              <a:rPr lang="fr-FR" sz="1600" b="0" strike="noStrike" spc="-1" dirty="0">
                <a:solidFill>
                  <a:srgbClr val="00B050"/>
                </a:solidFill>
                <a:latin typeface="Calibri"/>
              </a:rPr>
              <a:t> avril : retour choix du parcours choisi pour l’oral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2" name="ZoneTexte 38"/>
          <p:cNvSpPr/>
          <p:nvPr/>
        </p:nvSpPr>
        <p:spPr>
          <a:xfrm>
            <a:off x="9618840" y="3196080"/>
            <a:ext cx="1165320" cy="1075764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0" strike="noStrike" spc="-1" dirty="0">
                <a:solidFill>
                  <a:srgbClr val="00B050"/>
                </a:solidFill>
                <a:latin typeface="Calibri"/>
              </a:rPr>
              <a:t>15 mai Oral blanc sur le sujet d’oral choisi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3" name="ZoneTexte 39"/>
          <p:cNvSpPr/>
          <p:nvPr/>
        </p:nvSpPr>
        <p:spPr>
          <a:xfrm>
            <a:off x="8332920" y="2115780"/>
            <a:ext cx="1224360" cy="829543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0" strike="noStrike" spc="-1" dirty="0">
                <a:solidFill>
                  <a:srgbClr val="FF0000"/>
                </a:solidFill>
                <a:latin typeface="Calibri"/>
              </a:rPr>
              <a:t>4 et 5 Brevet blanc n°2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4" name="ZoneTexte 40"/>
          <p:cNvSpPr/>
          <p:nvPr/>
        </p:nvSpPr>
        <p:spPr>
          <a:xfrm>
            <a:off x="10965140" y="3626021"/>
            <a:ext cx="1204920" cy="13071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FF0000"/>
                </a:solidFill>
                <a:latin typeface="Calibri"/>
              </a:rPr>
              <a:t>Fin juin : épreuves écrites du DNB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FF0000"/>
                </a:solidFill>
                <a:latin typeface="Calibri"/>
              </a:rPr>
              <a:t>300 points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05" name="ZoneTexte 41"/>
          <p:cNvSpPr/>
          <p:nvPr/>
        </p:nvSpPr>
        <p:spPr>
          <a:xfrm>
            <a:off x="10927220" y="2269176"/>
            <a:ext cx="1122840" cy="1321985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AA611"/>
                </a:solidFill>
                <a:latin typeface="Calibri"/>
              </a:rPr>
              <a:t>5 juin : Oral du brevet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AA611"/>
                </a:solidFill>
                <a:latin typeface="Calibri"/>
              </a:rPr>
              <a:t>100 POINTS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206" name="Image 44"/>
          <p:cNvPicPr/>
          <p:nvPr/>
        </p:nvPicPr>
        <p:blipFill>
          <a:blip r:embed="rId4"/>
          <a:stretch/>
        </p:blipFill>
        <p:spPr>
          <a:xfrm>
            <a:off x="392940" y="2174009"/>
            <a:ext cx="1242360" cy="590400"/>
          </a:xfrm>
          <a:prstGeom prst="rect">
            <a:avLst/>
          </a:prstGeom>
          <a:ln w="0">
            <a:noFill/>
          </a:ln>
        </p:spPr>
      </p:pic>
      <p:pic>
        <p:nvPicPr>
          <p:cNvPr id="207" name="Image 46"/>
          <p:cNvPicPr/>
          <p:nvPr/>
        </p:nvPicPr>
        <p:blipFill>
          <a:blip r:embed="rId5"/>
          <a:stretch/>
        </p:blipFill>
        <p:spPr>
          <a:xfrm>
            <a:off x="2963641" y="3458160"/>
            <a:ext cx="1217880" cy="578880"/>
          </a:xfrm>
          <a:prstGeom prst="rect">
            <a:avLst/>
          </a:prstGeom>
          <a:ln w="0">
            <a:noFill/>
          </a:ln>
        </p:spPr>
      </p:pic>
      <p:pic>
        <p:nvPicPr>
          <p:cNvPr id="208" name="Image 48"/>
          <p:cNvPicPr/>
          <p:nvPr/>
        </p:nvPicPr>
        <p:blipFill>
          <a:blip r:embed="rId6"/>
          <a:stretch/>
        </p:blipFill>
        <p:spPr>
          <a:xfrm>
            <a:off x="7033100" y="5142245"/>
            <a:ext cx="1199520" cy="570240"/>
          </a:xfrm>
          <a:prstGeom prst="rect">
            <a:avLst/>
          </a:prstGeom>
          <a:ln w="0">
            <a:noFill/>
          </a:ln>
        </p:spPr>
      </p:pic>
      <p:pic>
        <p:nvPicPr>
          <p:cNvPr id="209" name="Image 50"/>
          <p:cNvPicPr/>
          <p:nvPr/>
        </p:nvPicPr>
        <p:blipFill>
          <a:blip r:embed="rId7"/>
          <a:stretch/>
        </p:blipFill>
        <p:spPr>
          <a:xfrm>
            <a:off x="9641640" y="5436905"/>
            <a:ext cx="1237680" cy="551160"/>
          </a:xfrm>
          <a:prstGeom prst="rect">
            <a:avLst/>
          </a:prstGeom>
          <a:ln w="0">
            <a:noFill/>
          </a:ln>
        </p:spPr>
      </p:pic>
      <p:pic>
        <p:nvPicPr>
          <p:cNvPr id="210" name="Image 52"/>
          <p:cNvPicPr/>
          <p:nvPr/>
        </p:nvPicPr>
        <p:blipFill>
          <a:blip r:embed="rId6"/>
          <a:stretch/>
        </p:blipFill>
        <p:spPr>
          <a:xfrm>
            <a:off x="6993360" y="2004840"/>
            <a:ext cx="1199520" cy="570240"/>
          </a:xfrm>
          <a:prstGeom prst="rect">
            <a:avLst/>
          </a:prstGeom>
          <a:ln w="0">
            <a:noFill/>
          </a:ln>
        </p:spPr>
      </p:pic>
      <p:sp>
        <p:nvSpPr>
          <p:cNvPr id="211" name="ZoneTexte 53"/>
          <p:cNvSpPr/>
          <p:nvPr/>
        </p:nvSpPr>
        <p:spPr>
          <a:xfrm>
            <a:off x="6969710" y="3897837"/>
            <a:ext cx="1199520" cy="829543"/>
          </a:xfrm>
          <a:prstGeom prst="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Vœux provisoires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TSO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12" name="ZoneTexte 54"/>
          <p:cNvSpPr/>
          <p:nvPr/>
        </p:nvSpPr>
        <p:spPr>
          <a:xfrm>
            <a:off x="9653220" y="4375619"/>
            <a:ext cx="1046520" cy="829543"/>
          </a:xfrm>
          <a:prstGeom prst="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Vœux définitifs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TSA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13" name="ZoneTexte 55"/>
          <p:cNvSpPr/>
          <p:nvPr/>
        </p:nvSpPr>
        <p:spPr>
          <a:xfrm>
            <a:off x="10960740" y="5031831"/>
            <a:ext cx="1327600" cy="1075764"/>
          </a:xfrm>
          <a:prstGeom prst="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Résultats d’affectation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Et inscription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0070C0"/>
                </a:solidFill>
                <a:latin typeface="Calibri"/>
              </a:rPr>
              <a:t>TSI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14" name="ZoneTexte 57"/>
          <p:cNvSpPr/>
          <p:nvPr/>
        </p:nvSpPr>
        <p:spPr>
          <a:xfrm>
            <a:off x="10923300" y="1246875"/>
            <a:ext cx="1204920" cy="921876"/>
          </a:xfrm>
          <a:prstGeom prst="rect">
            <a:avLst/>
          </a:prstGeom>
          <a:noFill/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Contrôle continu 400 points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15" name="ZoneTexte 59"/>
          <p:cNvSpPr/>
          <p:nvPr/>
        </p:nvSpPr>
        <p:spPr>
          <a:xfrm>
            <a:off x="321300" y="1571268"/>
            <a:ext cx="2877524" cy="367878"/>
          </a:xfrm>
          <a:prstGeom prst="rect">
            <a:avLst/>
          </a:prstGeom>
          <a:noFill/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fr-FR" sz="1800" b="1" strike="noStrike" spc="-1" baseline="30000" dirty="0">
                <a:solidFill>
                  <a:srgbClr val="000000"/>
                </a:solidFill>
                <a:latin typeface="Calibri"/>
              </a:rPr>
              <a:t>ier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 trimestre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16" name="ZoneTexte 60"/>
          <p:cNvSpPr/>
          <p:nvPr/>
        </p:nvSpPr>
        <p:spPr>
          <a:xfrm>
            <a:off x="3198824" y="2083368"/>
            <a:ext cx="3626885" cy="367878"/>
          </a:xfrm>
          <a:prstGeom prst="rect">
            <a:avLst/>
          </a:prstGeom>
          <a:noFill/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2ième trimestre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17" name="ZoneTexte 61"/>
          <p:cNvSpPr/>
          <p:nvPr/>
        </p:nvSpPr>
        <p:spPr>
          <a:xfrm>
            <a:off x="6992851" y="1508728"/>
            <a:ext cx="2597760" cy="364680"/>
          </a:xfrm>
          <a:prstGeom prst="rect">
            <a:avLst/>
          </a:prstGeom>
          <a:noFill/>
          <a:ln w="1587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3 </a:t>
            </a:r>
            <a:r>
              <a:rPr lang="fr-FR" sz="1800" b="1" strike="noStrike" spc="-1" dirty="0" err="1">
                <a:solidFill>
                  <a:srgbClr val="000000"/>
                </a:solidFill>
                <a:latin typeface="Calibri"/>
              </a:rPr>
              <a:t>ième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 trimestre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218" name="Image 65"/>
          <p:cNvPicPr/>
          <p:nvPr/>
        </p:nvPicPr>
        <p:blipFill>
          <a:blip r:embed="rId8"/>
          <a:stretch/>
        </p:blipFill>
        <p:spPr>
          <a:xfrm>
            <a:off x="1704541" y="1437359"/>
            <a:ext cx="1725120" cy="566640"/>
          </a:xfrm>
          <a:prstGeom prst="rect">
            <a:avLst/>
          </a:prstGeom>
          <a:ln w="0">
            <a:noFill/>
          </a:ln>
        </p:spPr>
      </p:pic>
      <p:pic>
        <p:nvPicPr>
          <p:cNvPr id="219" name="Image 66"/>
          <p:cNvPicPr/>
          <p:nvPr/>
        </p:nvPicPr>
        <p:blipFill>
          <a:blip r:embed="rId8"/>
          <a:stretch/>
        </p:blipFill>
        <p:spPr>
          <a:xfrm>
            <a:off x="4336110" y="1468666"/>
            <a:ext cx="1725120" cy="566640"/>
          </a:xfrm>
          <a:prstGeom prst="rect">
            <a:avLst/>
          </a:prstGeom>
          <a:ln w="0">
            <a:noFill/>
          </a:ln>
        </p:spPr>
      </p:pic>
      <p:pic>
        <p:nvPicPr>
          <p:cNvPr id="220" name="Image 67"/>
          <p:cNvPicPr/>
          <p:nvPr/>
        </p:nvPicPr>
        <p:blipFill>
          <a:blip r:embed="rId8"/>
          <a:stretch/>
        </p:blipFill>
        <p:spPr>
          <a:xfrm>
            <a:off x="8942040" y="1366200"/>
            <a:ext cx="1725120" cy="566640"/>
          </a:xfrm>
          <a:prstGeom prst="rect">
            <a:avLst/>
          </a:prstGeom>
          <a:ln w="0">
            <a:noFill/>
          </a:ln>
        </p:spPr>
      </p:pic>
      <p:sp>
        <p:nvSpPr>
          <p:cNvPr id="221" name="Flèche : droite rayée 73"/>
          <p:cNvSpPr/>
          <p:nvPr/>
        </p:nvSpPr>
        <p:spPr>
          <a:xfrm>
            <a:off x="674460" y="6153472"/>
            <a:ext cx="10286280" cy="5356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DEVOIRS FAITS -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72C73-0A42-7195-0E11-05D48537464C}"/>
              </a:ext>
            </a:extLst>
          </p:cNvPr>
          <p:cNvSpPr/>
          <p:nvPr/>
        </p:nvSpPr>
        <p:spPr>
          <a:xfrm>
            <a:off x="8307470" y="4729266"/>
            <a:ext cx="1256760" cy="572557"/>
          </a:xfrm>
          <a:prstGeom prst="rect">
            <a:avLst/>
          </a:prstGeom>
          <a:solidFill>
            <a:srgbClr val="F826F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STAGE DE REUSSITE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E08C3-BCA5-9DDE-DB72-2913EFD921C7}"/>
              </a:ext>
            </a:extLst>
          </p:cNvPr>
          <p:cNvSpPr/>
          <p:nvPr/>
        </p:nvSpPr>
        <p:spPr>
          <a:xfrm>
            <a:off x="10960740" y="6124163"/>
            <a:ext cx="1256760" cy="572557"/>
          </a:xfrm>
          <a:prstGeom prst="rect">
            <a:avLst/>
          </a:prstGeom>
          <a:solidFill>
            <a:srgbClr val="F826F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STAGE DE REUSSITE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0B3EA-2E26-E3B1-C813-222AFDCD8F48}"/>
              </a:ext>
            </a:extLst>
          </p:cNvPr>
          <p:cNvSpPr/>
          <p:nvPr/>
        </p:nvSpPr>
        <p:spPr>
          <a:xfrm>
            <a:off x="342362" y="3993323"/>
            <a:ext cx="1256760" cy="572557"/>
          </a:xfrm>
          <a:prstGeom prst="rect">
            <a:avLst/>
          </a:prstGeom>
          <a:solidFill>
            <a:srgbClr val="F826F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STAGE DE REUSSITE</a:t>
            </a:r>
          </a:p>
        </p:txBody>
      </p:sp>
      <p:sp>
        <p:nvSpPr>
          <p:cNvPr id="8" name="ZoneTexte 25">
            <a:extLst>
              <a:ext uri="{FF2B5EF4-FFF2-40B4-BE49-F238E27FC236}">
                <a16:creationId xmlns:a16="http://schemas.microsoft.com/office/drawing/2014/main" id="{2E36E298-0E0A-8A24-AFDF-7441147566F2}"/>
              </a:ext>
            </a:extLst>
          </p:cNvPr>
          <p:cNvSpPr/>
          <p:nvPr/>
        </p:nvSpPr>
        <p:spPr>
          <a:xfrm>
            <a:off x="4336110" y="4191365"/>
            <a:ext cx="1217520" cy="737210"/>
          </a:xfrm>
          <a:prstGeom prst="rect">
            <a:avLst/>
          </a:prstGeom>
          <a:noFill/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400" b="1" strike="noStrike" spc="-1" dirty="0">
                <a:solidFill>
                  <a:srgbClr val="0070C0"/>
                </a:solidFill>
                <a:latin typeface="Arial"/>
              </a:rPr>
              <a:t>27 janvier : journée de l’Excellence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43E689-1F5C-466A-46C1-1ADEE2F34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2574" y="5246280"/>
            <a:ext cx="1219306" cy="579170"/>
          </a:xfrm>
          <a:prstGeom prst="rect">
            <a:avLst/>
          </a:prstGeom>
        </p:spPr>
      </p:pic>
      <p:sp>
        <p:nvSpPr>
          <p:cNvPr id="10" name="ZoneTexte 25">
            <a:extLst>
              <a:ext uri="{FF2B5EF4-FFF2-40B4-BE49-F238E27FC236}">
                <a16:creationId xmlns:a16="http://schemas.microsoft.com/office/drawing/2014/main" id="{9ECCE300-0645-AA12-7A3A-7E82F9B2CD47}"/>
              </a:ext>
            </a:extLst>
          </p:cNvPr>
          <p:cNvSpPr/>
          <p:nvPr/>
        </p:nvSpPr>
        <p:spPr>
          <a:xfrm>
            <a:off x="5681810" y="4831508"/>
            <a:ext cx="1217520" cy="829543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1600" b="1" spc="-1" dirty="0">
                <a:solidFill>
                  <a:srgbClr val="0070C0"/>
                </a:solidFill>
                <a:latin typeface="Calibri"/>
              </a:rPr>
              <a:t>19 au 23 février  STAGE</a:t>
            </a:r>
            <a:endParaRPr lang="fr-FR" sz="1600" b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05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21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2701717-7EA8-3BDD-9C2E-EF971106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82" y="1412777"/>
            <a:ext cx="9345036" cy="525658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D6A10C7-B0BD-5BF5-8185-D031345F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68" y="188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Vous êtes inquiet autour d’une situation ??</a:t>
            </a:r>
          </a:p>
        </p:txBody>
      </p:sp>
    </p:spTree>
    <p:extLst>
      <p:ext uri="{BB962C8B-B14F-4D97-AF65-F5344CB8AC3E}">
        <p14:creationId xmlns:p14="http://schemas.microsoft.com/office/powerpoint/2010/main" val="316386709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345</Words>
  <Application>Microsoft Office PowerPoint</Application>
  <PresentationFormat>Grand écran</PresentationFormat>
  <Paragraphs>127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DejaVu Sans</vt:lpstr>
      <vt:lpstr>Lucida Calligraphy</vt:lpstr>
      <vt:lpstr>Symbol</vt:lpstr>
      <vt:lpstr>Times New Roman</vt:lpstr>
      <vt:lpstr>Wingdings</vt:lpstr>
      <vt:lpstr>Wingdings 2</vt:lpstr>
      <vt:lpstr>Office Theme</vt:lpstr>
      <vt:lpstr>Office Theme</vt:lpstr>
      <vt:lpstr>Débit</vt:lpstr>
      <vt:lpstr>Nous accueillons :</vt:lpstr>
      <vt:lpstr>Quelques rappels :</vt:lpstr>
      <vt:lpstr>Présentation PowerPoint</vt:lpstr>
      <vt:lpstr>Comment régulariser une absence?</vt:lpstr>
      <vt:lpstr>Présentation PowerPoint</vt:lpstr>
      <vt:lpstr>Présentation PowerPoint</vt:lpstr>
      <vt:lpstr>Les résultats du brevet</vt:lpstr>
      <vt:lpstr>Présentation PowerPoint</vt:lpstr>
      <vt:lpstr>Vous êtes inquiet autour d’une situation ??</vt:lpstr>
      <vt:lpstr>Vivre une scolarité épanouissante  et ambitieuse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Françoise Vargues</dc:creator>
  <dc:description/>
  <cp:lastModifiedBy>princ</cp:lastModifiedBy>
  <cp:revision>31</cp:revision>
  <dcterms:created xsi:type="dcterms:W3CDTF">2021-09-18T16:22:15Z</dcterms:created>
  <dcterms:modified xsi:type="dcterms:W3CDTF">2023-09-19T08:33:28Z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8</vt:i4>
  </property>
</Properties>
</file>